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  <p:ext uri="GoogleSlidesCustomDataVersion2">
      <go:slidesCustomData xmlns:go="http://customooxmlschemas.google.com/" r:id="rId67" roundtripDataSignature="AMtx7mgtpJAeIo4Oq94icD2sFmiod0LZ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65C544-F2C2-421C-B0AB-064298C94789}">
  <a:tblStyle styleId="{5E65C544-F2C2-421C-B0AB-064298C947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20" orient="horz"/>
        <p:guide pos="28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customschemas.google.com/relationships/presentationmetadata" Target="meta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166a693a9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2166a693a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22166a693a9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1cffcfc8b_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41cffcfc8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241cffcfc8b_1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166a693a9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2166a693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22166a693a9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1d85e174c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41d85e17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41d85e174c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166a693a9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2166a693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22166a693a9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166a693a9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2166a693a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22166a693a9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2cdecfc85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42cdecfc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242cdecfc85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313c01673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4313c016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24313c01673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313c01673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4313c0167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24313c01673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166a693a9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2166a693a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22166a693a9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1d85e174c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41d85e174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241d85e174c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166a693a9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2166a693a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2166a693a9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2a98df4e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42a98df4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242a98df4e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9c50a988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429c50a98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2429c50a988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29c50a988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429c50a98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2429c50a988_0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9c50a988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429c50a98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2429c50a988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29c50a988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2429c50a98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2429c50a988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29c50a988_0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429c50a98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2429c50a988_0_1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29c50a988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429c50a98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2429c50a988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29c50a988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429c50a98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429c50a988_0_1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29c50a988_0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429c50a98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2429c50a988_0_1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29c50a988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429c50a98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2429c50a988_0_2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29c50a988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2429c50a98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429c50a988_0_2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429c50a988_0_3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429c50a98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2429c50a988_0_3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29c50a988_0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429c50a98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2429c50a988_0_3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29c50a988_0_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2429c50a988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2429c50a988_0_3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29c50a988_0_3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429c50a988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2429c50a988_0_3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29c50a988_0_3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429c50a988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2429c50a988_0_3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1bcdcfea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241bcdcfe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241bcdcfea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1bcdcfea8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241bcdcfe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241bcdcfea8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166a693a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2166a693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22166a693a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1bcdcfea8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241bcdcfea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241bcdcfea8_1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29c50a988_0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2429c50a988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2429c50a988_0_4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429c50a988_0_4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2429c50a98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g2429c50a988_0_4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429c50a988_0_4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2429c50a988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2429c50a988_0_4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429c50a988_0_4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2429c50a988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g2429c50a988_0_4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429c50a988_0_4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2429c50a988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g2429c50a988_0_4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29c50a988_0_6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2429c50a988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2429c50a988_0_6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429c50a988_0_7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2429c50a988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g2429c50a988_0_7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429c50a988_0_7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2429c50a988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g2429c50a988_0_7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429c50a988_0_7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429c50a988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2429c50a988_0_7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166a693a9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2166a693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2166a693a9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429c50a988_0_7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2429c50a988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g2429c50a988_0_7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429c50a988_0_9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2429c50a988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2429c50a988_0_9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429c50a988_0_9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2429c50a988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g2429c50a988_0_9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429c50a988_0_9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2429c50a988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g2429c50a988_0_9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42a98df4e4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42a98df4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242a98df4e4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42a98df4e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242a98df4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242a98df4e4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42a98df4e4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242a98df4e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g242a98df4e4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42a98df4e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242a98df4e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g242a98df4e4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42a98df4e4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242a98df4e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g242a98df4e4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41bcdcfea8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241bcdcfea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0" name="Google Shape;740;g241bcdcfea8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ecbcdd2a2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1ecbcdd2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1ecbcdd2a2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2a98dee7b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42a98dee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242a98dee7b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166a693a9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2166a693a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22166a693a9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166a693a9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2166a693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22166a693a9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Red option 2">
  <p:cSld name="Title slide – Red option 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Template background file_Red.jpg" id="15" name="Google Shape;1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descr="269F7152-Edit.jpg" id="17" name="Google Shape;17;p16"/>
          <p:cNvPicPr preferRelativeResize="0"/>
          <p:nvPr/>
        </p:nvPicPr>
        <p:blipFill rotWithShape="1">
          <a:blip r:embed="rId5">
            <a:alphaModFix/>
          </a:blip>
          <a:srcRect b="0" l="28075" r="27248" t="0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6"/>
          <p:cNvSpPr txBox="1"/>
          <p:nvPr>
            <p:ph type="title"/>
          </p:nvPr>
        </p:nvSpPr>
        <p:spPr>
          <a:xfrm>
            <a:off x="381884" y="1797599"/>
            <a:ext cx="3948874" cy="1322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366941" y="3360968"/>
            <a:ext cx="3963817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White option 2">
  <p:cSld name="Title slide – White option 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Y_MB1_PMS_1_Colour_Standard_Logo.png" id="62" name="Google Shape;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4"/>
          <p:cNvSpPr txBox="1"/>
          <p:nvPr>
            <p:ph type="title"/>
          </p:nvPr>
        </p:nvSpPr>
        <p:spPr>
          <a:xfrm>
            <a:off x="381884" y="1797599"/>
            <a:ext cx="3948874" cy="1322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366941" y="3360968"/>
            <a:ext cx="3963817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White option 3">
  <p:cSld name="Title slide – White option 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Y_MB1_PMS_1_Colour_Standard_Logo.png" id="68" name="Google Shape;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5"/>
          <p:cNvSpPr txBox="1"/>
          <p:nvPr>
            <p:ph type="title"/>
          </p:nvPr>
        </p:nvSpPr>
        <p:spPr>
          <a:xfrm>
            <a:off x="381884" y="1797599"/>
            <a:ext cx="3948874" cy="1322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>
            <a:off x="366941" y="3360968"/>
            <a:ext cx="3963817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White option 4">
  <p:cSld name="Title slide – White option 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Y_MB1_PMS_1_Colour_Standard_Logo.png" id="74" name="Google Shape;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6"/>
          <p:cNvSpPr txBox="1"/>
          <p:nvPr>
            <p:ph type="title"/>
          </p:nvPr>
        </p:nvSpPr>
        <p:spPr>
          <a:xfrm>
            <a:off x="381884" y="1797599"/>
            <a:ext cx="3948874" cy="1322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366941" y="3360968"/>
            <a:ext cx="3963817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White option 5 (no image)">
  <p:cSld name="Title slide – White option 5 (no image)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Y_MB1_PMS_1_Colour_Standard_Logo.png" id="79" name="Google Shape;7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7"/>
          <p:cNvSpPr txBox="1"/>
          <p:nvPr>
            <p:ph type="title"/>
          </p:nvPr>
        </p:nvSpPr>
        <p:spPr>
          <a:xfrm>
            <a:off x="381884" y="1797599"/>
            <a:ext cx="3948874" cy="1322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" type="body"/>
          </p:nvPr>
        </p:nvSpPr>
        <p:spPr>
          <a:xfrm>
            <a:off x="366941" y="3360968"/>
            <a:ext cx="3963817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1" type="body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1pPr>
            <a:lvl2pPr indent="-355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–"/>
              <a:defRPr/>
            </a:lvl2pPr>
            <a:lvl3pPr indent="-355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Image">
  <p:cSld name="Title, Content and Imag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>
            <p:ph idx="1" type="body"/>
          </p:nvPr>
        </p:nvSpPr>
        <p:spPr>
          <a:xfrm>
            <a:off x="457200" y="5491163"/>
            <a:ext cx="4038600" cy="537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72000" wrap="square" tIns="720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None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0"/>
          <p:cNvSpPr/>
          <p:nvPr>
            <p:ph idx="2" type="pic"/>
          </p:nvPr>
        </p:nvSpPr>
        <p:spPr>
          <a:xfrm>
            <a:off x="457200" y="1360488"/>
            <a:ext cx="4038600" cy="4130394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3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3" type="body"/>
          </p:nvPr>
        </p:nvSpPr>
        <p:spPr>
          <a:xfrm>
            <a:off x="4648200" y="1359925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Table">
  <p:cSld name="Title, Content and Tab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" type="body"/>
          </p:nvPr>
        </p:nvSpPr>
        <p:spPr>
          <a:xfrm>
            <a:off x="4648200" y="1359925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3" name="Google Shape;93;p31"/>
          <p:cNvSpPr txBox="1"/>
          <p:nvPr>
            <p:ph idx="2" type="body"/>
          </p:nvPr>
        </p:nvSpPr>
        <p:spPr>
          <a:xfrm>
            <a:off x="457200" y="5491163"/>
            <a:ext cx="4038600" cy="537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72000" wrap="square" tIns="720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None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Chart">
  <p:cSld name="Title, Content and Char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2"/>
          <p:cNvSpPr/>
          <p:nvPr>
            <p:ph idx="2" type="chart"/>
          </p:nvPr>
        </p:nvSpPr>
        <p:spPr>
          <a:xfrm>
            <a:off x="457200" y="1360488"/>
            <a:ext cx="4038600" cy="413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6" name="Google Shape;96;p32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" type="body"/>
          </p:nvPr>
        </p:nvSpPr>
        <p:spPr>
          <a:xfrm>
            <a:off x="4648200" y="1359925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8" name="Google Shape;98;p32"/>
          <p:cNvSpPr txBox="1"/>
          <p:nvPr>
            <p:ph idx="3" type="body"/>
          </p:nvPr>
        </p:nvSpPr>
        <p:spPr>
          <a:xfrm>
            <a:off x="457200" y="5491163"/>
            <a:ext cx="4038600" cy="537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72000" wrap="square" tIns="720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None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/>
          <p:nvPr>
            <p:ph idx="2" type="pic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3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250824" y="1773238"/>
            <a:ext cx="8662989" cy="4679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250825" y="1268413"/>
            <a:ext cx="8662988" cy="485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664575" y="6586538"/>
            <a:ext cx="249238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Option 1">
  <p:cSld name="Section Divider - Option 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Y_MB1_PMS_1_Colour_Reversed_Logo.png" id="107" name="Google Shape;10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6"/>
          <p:cNvSpPr txBox="1"/>
          <p:nvPr>
            <p:ph type="title"/>
          </p:nvPr>
        </p:nvSpPr>
        <p:spPr>
          <a:xfrm>
            <a:off x="381884" y="348302"/>
            <a:ext cx="8388586" cy="44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382765" y="799353"/>
            <a:ext cx="8387705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6"/>
          <p:cNvSpPr/>
          <p:nvPr>
            <p:ph idx="2" type="pic"/>
          </p:nvPr>
        </p:nvSpPr>
        <p:spPr>
          <a:xfrm>
            <a:off x="454455" y="1800412"/>
            <a:ext cx="8226486" cy="463549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Divider - Option 2">
  <p:cSld name="1_Section Divider - Option 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Template background file_Blue.jpg" id="112" name="Google Shape;11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7"/>
          <p:cNvSpPr txBox="1"/>
          <p:nvPr>
            <p:ph type="title"/>
          </p:nvPr>
        </p:nvSpPr>
        <p:spPr>
          <a:xfrm>
            <a:off x="381884" y="1797599"/>
            <a:ext cx="3948874" cy="44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" type="body"/>
          </p:nvPr>
        </p:nvSpPr>
        <p:spPr>
          <a:xfrm>
            <a:off x="382766" y="2248650"/>
            <a:ext cx="3947992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Option 3">
  <p:cSld name="Section Divider - Option 3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Template background file_Yellow.jpg" id="116" name="Google Shape;11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8"/>
          <p:cNvSpPr txBox="1"/>
          <p:nvPr>
            <p:ph type="title"/>
          </p:nvPr>
        </p:nvSpPr>
        <p:spPr>
          <a:xfrm>
            <a:off x="381884" y="1797599"/>
            <a:ext cx="3948874" cy="44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8"/>
          <p:cNvSpPr txBox="1"/>
          <p:nvPr>
            <p:ph idx="1" type="body"/>
          </p:nvPr>
        </p:nvSpPr>
        <p:spPr>
          <a:xfrm>
            <a:off x="382766" y="2248650"/>
            <a:ext cx="3947992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Option 4">
  <p:cSld name="Section Divider - Option 4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Template background file_Charcoal.jpg" id="120" name="Google Shape;12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9"/>
          <p:cNvSpPr txBox="1"/>
          <p:nvPr>
            <p:ph type="title"/>
          </p:nvPr>
        </p:nvSpPr>
        <p:spPr>
          <a:xfrm>
            <a:off x="381884" y="1797599"/>
            <a:ext cx="3948874" cy="44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9"/>
          <p:cNvSpPr txBox="1"/>
          <p:nvPr>
            <p:ph idx="1" type="body"/>
          </p:nvPr>
        </p:nvSpPr>
        <p:spPr>
          <a:xfrm>
            <a:off x="382766" y="2248650"/>
            <a:ext cx="3947992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 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457200" y="1359925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29"/>
          <p:cNvSpPr txBox="1"/>
          <p:nvPr>
            <p:ph idx="2" type="body"/>
          </p:nvPr>
        </p:nvSpPr>
        <p:spPr>
          <a:xfrm>
            <a:off x="4648200" y="1359925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Red option 1 (add own image)">
  <p:cSld name="Title slide – Red option 1 (add own image)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Template background file_Red.jpg" id="30" name="Google Shape;3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/>
          <p:nvPr>
            <p:ph idx="2" type="pic"/>
          </p:nvPr>
        </p:nvSpPr>
        <p:spPr>
          <a:xfrm>
            <a:off x="4587875" y="0"/>
            <a:ext cx="4556125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" name="Google Shape;32;p18"/>
          <p:cNvSpPr txBox="1"/>
          <p:nvPr>
            <p:ph type="title"/>
          </p:nvPr>
        </p:nvSpPr>
        <p:spPr>
          <a:xfrm>
            <a:off x="381884" y="1797599"/>
            <a:ext cx="3948874" cy="1322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366941" y="3360968"/>
            <a:ext cx="3963817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Red option 4">
  <p:cSld name="Title slide – Red option 4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Template background file_Red.jp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9"/>
          <p:cNvSpPr txBox="1"/>
          <p:nvPr>
            <p:ph type="title"/>
          </p:nvPr>
        </p:nvSpPr>
        <p:spPr>
          <a:xfrm>
            <a:off x="381884" y="1797599"/>
            <a:ext cx="3948874" cy="1322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366941" y="3360968"/>
            <a:ext cx="3963817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– Red option 4">
  <p:cSld name="1_Title slide – Red option 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Template background file_Red.jpg" id="40" name="Google Shape;4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0"/>
          <p:cNvPicPr preferRelativeResize="0"/>
          <p:nvPr/>
        </p:nvPicPr>
        <p:blipFill rotWithShape="1">
          <a:blip r:embed="rId3">
            <a:alphaModFix/>
          </a:blip>
          <a:srcRect b="0" l="13059" r="38626" t="0"/>
          <a:stretch/>
        </p:blipFill>
        <p:spPr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0"/>
          <p:cNvSpPr txBox="1"/>
          <p:nvPr>
            <p:ph type="title"/>
          </p:nvPr>
        </p:nvSpPr>
        <p:spPr>
          <a:xfrm>
            <a:off x="381884" y="1797599"/>
            <a:ext cx="3948874" cy="1322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366941" y="3360968"/>
            <a:ext cx="3963817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– Red option 4">
  <p:cSld name="2_Title slide – Red option 4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Template background file_Red.jpg" id="45" name="Google Shape;4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69F8271-Edit.jpg" id="46" name="Google Shape;46;p21"/>
          <p:cNvPicPr preferRelativeResize="0"/>
          <p:nvPr/>
        </p:nvPicPr>
        <p:blipFill rotWithShape="1">
          <a:blip r:embed="rId3">
            <a:alphaModFix/>
          </a:blip>
          <a:srcRect b="0" l="27099" r="28481" t="0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1"/>
          <p:cNvSpPr txBox="1"/>
          <p:nvPr>
            <p:ph type="title"/>
          </p:nvPr>
        </p:nvSpPr>
        <p:spPr>
          <a:xfrm>
            <a:off x="381884" y="1797599"/>
            <a:ext cx="3948874" cy="1322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" type="body"/>
          </p:nvPr>
        </p:nvSpPr>
        <p:spPr>
          <a:xfrm>
            <a:off x="366941" y="3360968"/>
            <a:ext cx="3963817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Red option 5 (no image)">
  <p:cSld name="Title slide – Red option 5 (no image)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Template background file_Red.jpg" id="50" name="Google Shape;5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2"/>
          <p:cNvSpPr txBox="1"/>
          <p:nvPr>
            <p:ph type="title"/>
          </p:nvPr>
        </p:nvSpPr>
        <p:spPr>
          <a:xfrm>
            <a:off x="381884" y="1797599"/>
            <a:ext cx="3948874" cy="1322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" type="body"/>
          </p:nvPr>
        </p:nvSpPr>
        <p:spPr>
          <a:xfrm>
            <a:off x="366941" y="3360968"/>
            <a:ext cx="3963817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White option 1 (add own image)">
  <p:cSld name="Title slide – White option 1 (add own image)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Y_MB1_PMS_1_Colour_Standard_Logo.png" id="55" name="Google Shape;5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3"/>
          <p:cNvSpPr/>
          <p:nvPr>
            <p:ph idx="2" type="pic"/>
          </p:nvPr>
        </p:nvSpPr>
        <p:spPr>
          <a:xfrm>
            <a:off x="4587876" y="418354"/>
            <a:ext cx="4150358" cy="601755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7" name="Google Shape;57;p23"/>
          <p:cNvSpPr txBox="1"/>
          <p:nvPr>
            <p:ph type="title"/>
          </p:nvPr>
        </p:nvSpPr>
        <p:spPr>
          <a:xfrm>
            <a:off x="381884" y="1797599"/>
            <a:ext cx="3948874" cy="1322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" type="body"/>
          </p:nvPr>
        </p:nvSpPr>
        <p:spPr>
          <a:xfrm>
            <a:off x="366941" y="3360968"/>
            <a:ext cx="3963817" cy="85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–"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" name="Google Shape;12;p15"/>
          <p:cNvSpPr txBox="1"/>
          <p:nvPr/>
        </p:nvSpPr>
        <p:spPr>
          <a:xfrm>
            <a:off x="381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University of Sydney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5"/>
          <p:cNvSpPr txBox="1"/>
          <p:nvPr/>
        </p:nvSpPr>
        <p:spPr>
          <a:xfrm>
            <a:off x="6629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Page </a:t>
            </a:r>
            <a:fld id="{00000000-1234-1234-1234-123412341234}" type="slidenum">
              <a:rPr b="0" i="0" lang="en-US" sz="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i="0" sz="9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/>
          <p:nvPr>
            <p:ph type="title"/>
          </p:nvPr>
        </p:nvSpPr>
        <p:spPr>
          <a:xfrm>
            <a:off x="381884" y="1797599"/>
            <a:ext cx="3948874" cy="1563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Welcome to CS10 Group</a:t>
            </a:r>
            <a:b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/>
              <a:t>Ninth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Meeting</a:t>
            </a:r>
            <a:b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</a:br>
            <a:b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</a:br>
            <a:br>
              <a:rPr b="0" lang="en-US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b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8" name="Google Shape;128;p1"/>
          <p:cNvSpPr txBox="1"/>
          <p:nvPr>
            <p:ph idx="4294967295" type="body"/>
          </p:nvPr>
        </p:nvSpPr>
        <p:spPr>
          <a:xfrm>
            <a:off x="366942" y="3001738"/>
            <a:ext cx="3806642" cy="2340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Twentieth Century"/>
                <a:ea typeface="Twentieth Century"/>
                <a:cs typeface="Twentieth Century"/>
                <a:sym typeface="Twentieth Century"/>
              </a:rPr>
              <a:t>Team member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Wilma Liu (Leader)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Fiona Hu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Pat Zhang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Elvia Tong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Reehaa 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William Quan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166a693a9_0_42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collection (W8 - W9) </a:t>
            </a:r>
            <a:endParaRPr/>
          </a:p>
        </p:txBody>
      </p:sp>
      <p:sp>
        <p:nvSpPr>
          <p:cNvPr id="203" name="Google Shape;203;g22166a693a9_0_42"/>
          <p:cNvSpPr txBox="1"/>
          <p:nvPr>
            <p:ph idx="1" type="body"/>
          </p:nvPr>
        </p:nvSpPr>
        <p:spPr>
          <a:xfrm>
            <a:off x="146474" y="6825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Collect data from different channels</a:t>
            </a:r>
            <a:endParaRPr b="1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Lack of detailed periodic data for assessing grant effectiveness🤔🥺😭</a:t>
            </a:r>
            <a:endParaRPr b="1"/>
          </a:p>
        </p:txBody>
      </p:sp>
      <p:pic>
        <p:nvPicPr>
          <p:cNvPr id="204" name="Google Shape;204;g22166a693a9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825" y="2691225"/>
            <a:ext cx="6580400" cy="382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1cffcfc8b_1_3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collection (W8 - W9) </a:t>
            </a:r>
            <a:endParaRPr/>
          </a:p>
        </p:txBody>
      </p:sp>
      <p:sp>
        <p:nvSpPr>
          <p:cNvPr id="211" name="Google Shape;211;g241cffcfc8b_1_3"/>
          <p:cNvSpPr txBox="1"/>
          <p:nvPr>
            <p:ph idx="1" type="body"/>
          </p:nvPr>
        </p:nvSpPr>
        <p:spPr>
          <a:xfrm>
            <a:off x="146474" y="6825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Collect data from different channels</a:t>
            </a:r>
            <a:endParaRPr b="1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Lack of detailed periodic data for assessing grant effectiveness🤔🥺😭</a:t>
            </a:r>
            <a:endParaRPr b="1"/>
          </a:p>
        </p:txBody>
      </p:sp>
      <p:pic>
        <p:nvPicPr>
          <p:cNvPr id="212" name="Google Shape;212;g241cffcfc8b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250" y="2807050"/>
            <a:ext cx="6237550" cy="35813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166a693a9_0_49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Visualization (W9)</a:t>
            </a:r>
            <a:endParaRPr/>
          </a:p>
        </p:txBody>
      </p:sp>
      <p:sp>
        <p:nvSpPr>
          <p:cNvPr id="219" name="Google Shape;219;g22166a693a9_0_49"/>
          <p:cNvSpPr txBox="1"/>
          <p:nvPr>
            <p:ph idx="1" type="body"/>
          </p:nvPr>
        </p:nvSpPr>
        <p:spPr>
          <a:xfrm>
            <a:off x="129324" y="130271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Visualized searched data and observed the overall trend</a:t>
            </a:r>
            <a:endParaRPr b="1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Verified our assumptions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0" name="Google Shape;220;g22166a693a9_0_49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21" name="Google Shape;221;g22166a693a9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525" y="2622875"/>
            <a:ext cx="5954698" cy="370717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1d85e174c_0_1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Visualization (W9)</a:t>
            </a:r>
            <a:endParaRPr/>
          </a:p>
        </p:txBody>
      </p:sp>
      <p:sp>
        <p:nvSpPr>
          <p:cNvPr id="228" name="Google Shape;228;g241d85e174c_0_1"/>
          <p:cNvSpPr txBox="1"/>
          <p:nvPr>
            <p:ph idx="1" type="body"/>
          </p:nvPr>
        </p:nvSpPr>
        <p:spPr>
          <a:xfrm>
            <a:off x="129324" y="130271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29" name="Google Shape;229;g241d85e174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0" y="980050"/>
            <a:ext cx="4382976" cy="270085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14300">
              <a:srgbClr val="000000">
                <a:alpha val="50000"/>
              </a:srgbClr>
            </a:outerShdw>
          </a:effectLst>
        </p:spPr>
      </p:pic>
      <p:pic>
        <p:nvPicPr>
          <p:cNvPr id="230" name="Google Shape;230;g241d85e174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000" y="968675"/>
            <a:ext cx="4409452" cy="272360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14300">
              <a:srgbClr val="000000">
                <a:alpha val="50000"/>
              </a:srgbClr>
            </a:outerShdw>
          </a:effectLst>
        </p:spPr>
      </p:pic>
      <p:pic>
        <p:nvPicPr>
          <p:cNvPr id="231" name="Google Shape;231;g241d85e174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5750" y="3778000"/>
            <a:ext cx="5088696" cy="29419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166a693a9_0_77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Modelling &amp; Modelling Improvement (W9 - W12)</a:t>
            </a:r>
            <a:endParaRPr/>
          </a:p>
        </p:txBody>
      </p:sp>
      <p:sp>
        <p:nvSpPr>
          <p:cNvPr id="238" name="Google Shape;238;g22166a693a9_0_77"/>
          <p:cNvSpPr txBox="1"/>
          <p:nvPr>
            <p:ph idx="1" type="body"/>
          </p:nvPr>
        </p:nvSpPr>
        <p:spPr>
          <a:xfrm>
            <a:off x="215049" y="1813588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Focus on impact of similar crisis by modelling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What kind of models are suitable for time series data and have better performance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</a:t>
            </a:r>
            <a:r>
              <a:rPr lang="en-US"/>
              <a:t>utocorrelation verification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Build baseline model (LSTM) and improved model (Transformer)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Improvement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239" name="Google Shape;239;g22166a693a9_0_77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166a693a9_0_14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Technical</a:t>
            </a:r>
            <a:r>
              <a:rPr lang="en-US"/>
              <a:t> </a:t>
            </a:r>
            <a:r>
              <a:rPr lang="en-US"/>
              <a:t>details</a:t>
            </a:r>
            <a:r>
              <a:rPr lang="en-US"/>
              <a:t> - Modelling </a:t>
            </a:r>
            <a:endParaRPr/>
          </a:p>
        </p:txBody>
      </p:sp>
      <p:sp>
        <p:nvSpPr>
          <p:cNvPr id="246" name="Google Shape;246;g22166a693a9_0_14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47" name="Google Shape;247;g22166a693a9_0_14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●"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Before the fitting: 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Autocorrelation verification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8" name="Google Shape;248;g22166a693a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032" y="2754725"/>
            <a:ext cx="3715593" cy="23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2166a693a9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26" y="2754725"/>
            <a:ext cx="3859500" cy="23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2cdecfc85_0_2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Technical details - Modelling LSTM </a:t>
            </a:r>
            <a:endParaRPr/>
          </a:p>
        </p:txBody>
      </p:sp>
      <p:sp>
        <p:nvSpPr>
          <p:cNvPr id="256" name="Google Shape;256;g242cdecfc85_0_2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57" name="Google Shape;257;g242cdecfc85_0_2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●"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Tuning the hyperparameters for evaluation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258" name="Google Shape;258;g242cdecfc85_0_2"/>
          <p:cNvGraphicFramePr/>
          <p:nvPr/>
        </p:nvGraphicFramePr>
        <p:xfrm>
          <a:off x="856075" y="246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{5E65C544-F2C2-421C-B0AB-064298C94789}</a:tableStyleId>
              </a:tblPr>
              <a:tblGrid>
                <a:gridCol w="3690525"/>
              </a:tblGrid>
              <a:tr h="51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Hyperparameters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steps for the number of months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Hidden units for each layer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Dropout rate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Batch size for each model training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 rate for each iteration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Activation for nonlinear transformation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9" name="Google Shape;259;g242cdecfc85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0" y="2576663"/>
            <a:ext cx="417195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313c01673_0_5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Technical details - Modelling Transformer</a:t>
            </a:r>
            <a:endParaRPr/>
          </a:p>
        </p:txBody>
      </p:sp>
      <p:sp>
        <p:nvSpPr>
          <p:cNvPr id="266" name="Google Shape;266;g24313c01673_0_5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67" name="Google Shape;267;g24313c01673_0_5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●"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Tuning the hyperparameters for evaluation to 91%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268" name="Google Shape;268;g24313c01673_0_5"/>
          <p:cNvGraphicFramePr/>
          <p:nvPr/>
        </p:nvGraphicFramePr>
        <p:xfrm>
          <a:off x="952500" y="24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{5E65C544-F2C2-421C-B0AB-064298C94789}</a:tableStyleId>
              </a:tblPr>
              <a:tblGrid>
                <a:gridCol w="2688325"/>
                <a:gridCol w="2688325"/>
              </a:tblGrid>
              <a:tr h="51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Hyperparameters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Best performance para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steps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Seq from 1 month to 6 months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heads in the multi-head attention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attention layers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Activation for nonlinear transformation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Relu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313c01673_0_17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Technical details - Modelling Transformer</a:t>
            </a:r>
            <a:endParaRPr/>
          </a:p>
        </p:txBody>
      </p:sp>
      <p:sp>
        <p:nvSpPr>
          <p:cNvPr id="275" name="Google Shape;275;g24313c01673_0_17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6" name="Google Shape;276;g24313c01673_0_17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●"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Optimize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Transformer 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 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92.3%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1.Change one fully connected layer to convolutional layer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2.Change MSE evaluation to MAPE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77" name="Google Shape;277;g24313c01673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5" y="3425400"/>
            <a:ext cx="4514075" cy="25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166a693a9_0_70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Collect </a:t>
            </a:r>
            <a:r>
              <a:rPr lang="en-US"/>
              <a:t>tourism</a:t>
            </a:r>
            <a:r>
              <a:rPr lang="en-US"/>
              <a:t> support programs (W10 - W11)</a:t>
            </a:r>
            <a:endParaRPr/>
          </a:p>
        </p:txBody>
      </p:sp>
      <p:sp>
        <p:nvSpPr>
          <p:cNvPr id="284" name="Google Shape;284;g22166a693a9_0_70"/>
          <p:cNvSpPr txBox="1"/>
          <p:nvPr>
            <p:ph idx="1" type="body"/>
          </p:nvPr>
        </p:nvSpPr>
        <p:spPr>
          <a:xfrm>
            <a:off x="156274" y="172631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Search COVID-19 </a:t>
            </a:r>
            <a:r>
              <a:rPr lang="en-US"/>
              <a:t>tourism</a:t>
            </a:r>
            <a:r>
              <a:rPr lang="en-US"/>
              <a:t> support program releasing by NSW government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Try to find periodic data for assessing grant effectiveness but didn’t rel</a:t>
            </a:r>
            <a:r>
              <a:rPr lang="en-US"/>
              <a:t>ea</a:t>
            </a:r>
            <a:r>
              <a:rPr lang="en-US"/>
              <a:t>se by NSW government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2166a693a9_0_70"/>
          <p:cNvSpPr txBox="1"/>
          <p:nvPr>
            <p:ph idx="2" type="body"/>
          </p:nvPr>
        </p:nvSpPr>
        <p:spPr>
          <a:xfrm>
            <a:off x="240450" y="15925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week meeting schedule  </a:t>
            </a:r>
            <a:endParaRPr/>
          </a:p>
        </p:txBody>
      </p:sp>
      <p:sp>
        <p:nvSpPr>
          <p:cNvPr id="135" name="Google Shape;135;p2"/>
          <p:cNvSpPr txBox="1"/>
          <p:nvPr>
            <p:ph idx="1" type="body"/>
          </p:nvPr>
        </p:nvSpPr>
        <p:spPr>
          <a:xfrm>
            <a:off x="250824" y="1773238"/>
            <a:ext cx="8662989" cy="4679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2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6" name="Google Shape;136;p2"/>
          <p:cNvSpPr txBox="1"/>
          <p:nvPr>
            <p:ph idx="2" type="body"/>
          </p:nvPr>
        </p:nvSpPr>
        <p:spPr>
          <a:xfrm>
            <a:off x="250825" y="1268413"/>
            <a:ext cx="8662988" cy="485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37" name="Google Shape;137;p2"/>
          <p:cNvSpPr txBox="1"/>
          <p:nvPr>
            <p:ph idx="1" type="body"/>
          </p:nvPr>
        </p:nvSpPr>
        <p:spPr>
          <a:xfrm>
            <a:off x="263650" y="1260475"/>
            <a:ext cx="8565900" cy="5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6957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-US"/>
              <a:t>Detailed progress report before W7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6957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-US"/>
              <a:t>Detailed progress report after W7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Detailed progress report for travelling problem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Detailed progress report for forecast model improvement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Detailed progress report for business support success measurement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1d85e174c_1_1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Collect tourism support programs (W10 - W11)</a:t>
            </a:r>
            <a:endParaRPr/>
          </a:p>
        </p:txBody>
      </p:sp>
      <p:sp>
        <p:nvSpPr>
          <p:cNvPr id="292" name="Google Shape;292;g241d85e174c_1_1"/>
          <p:cNvSpPr txBox="1"/>
          <p:nvPr>
            <p:ph idx="1" type="body"/>
          </p:nvPr>
        </p:nvSpPr>
        <p:spPr>
          <a:xfrm>
            <a:off x="156274" y="172631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41d85e174c_1_1"/>
          <p:cNvSpPr txBox="1"/>
          <p:nvPr>
            <p:ph idx="2" type="body"/>
          </p:nvPr>
        </p:nvSpPr>
        <p:spPr>
          <a:xfrm>
            <a:off x="240450" y="15925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94" name="Google Shape;294;g241d85e174c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50" y="1119700"/>
            <a:ext cx="7621099" cy="52866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143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166a693a9_0_63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NSW Tourism Support &amp; Grants Recommendations (W10 - W12)</a:t>
            </a:r>
            <a:endParaRPr/>
          </a:p>
        </p:txBody>
      </p:sp>
      <p:sp>
        <p:nvSpPr>
          <p:cNvPr id="301" name="Google Shape;301;g22166a693a9_0_63"/>
          <p:cNvSpPr txBox="1"/>
          <p:nvPr>
            <p:ph idx="1" type="body"/>
          </p:nvPr>
        </p:nvSpPr>
        <p:spPr>
          <a:xfrm>
            <a:off x="215050" y="1196800"/>
            <a:ext cx="8663100" cy="4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Raised </a:t>
            </a:r>
            <a:r>
              <a:rPr lang="en-US"/>
              <a:t>possible</a:t>
            </a:r>
            <a:r>
              <a:rPr lang="en-US"/>
              <a:t> support recommendations in four </a:t>
            </a:r>
            <a:r>
              <a:rPr lang="en-US"/>
              <a:t>aspects</a:t>
            </a:r>
            <a:r>
              <a:rPr lang="en-US"/>
              <a:t> including business, facilities, labour force and tourism investment.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What kinds of </a:t>
            </a:r>
            <a:r>
              <a:rPr lang="en-US"/>
              <a:t>support</a:t>
            </a:r>
            <a:r>
              <a:rPr lang="en-US"/>
              <a:t> will be needed in different stages such as recovery stage and pre-crisis stage.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How to verify </a:t>
            </a:r>
            <a:r>
              <a:rPr lang="en-US"/>
              <a:t>support</a:t>
            </a:r>
            <a:r>
              <a:rPr lang="en-US"/>
              <a:t> recommendations and how to test these </a:t>
            </a:r>
            <a:r>
              <a:rPr lang="en-US"/>
              <a:t>hypotheses</a:t>
            </a:r>
            <a:r>
              <a:rPr lang="en-US"/>
              <a:t>.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>
                <a:solidFill>
                  <a:schemeClr val="accent2"/>
                </a:solidFill>
              </a:rPr>
              <a:t>Obstacle: Assumed we have got the access of such </a:t>
            </a:r>
            <a:r>
              <a:rPr lang="en-US">
                <a:solidFill>
                  <a:schemeClr val="accent2"/>
                </a:solidFill>
              </a:rPr>
              <a:t>detailed</a:t>
            </a:r>
            <a:r>
              <a:rPr lang="en-US">
                <a:solidFill>
                  <a:schemeClr val="accent2"/>
                </a:solidFill>
              </a:rPr>
              <a:t> periodic measure data, we can provide train of </a:t>
            </a:r>
            <a:r>
              <a:rPr lang="en-US">
                <a:solidFill>
                  <a:schemeClr val="accent2"/>
                </a:solidFill>
              </a:rPr>
              <a:t>thoughts. The content tends to be more comprehensive.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2a98df4e4_0_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measurement-W7-W11</a:t>
            </a:r>
            <a:endParaRPr/>
          </a:p>
        </p:txBody>
      </p:sp>
      <p:sp>
        <p:nvSpPr>
          <p:cNvPr id="308" name="Google Shape;308;g242a98df4e4_0_0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09" name="Google Shape;309;g242a98df4e4_0_0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0" name="Google Shape;310;g242a98df4e4_0_0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Conclusion</a:t>
            </a:r>
            <a:r>
              <a:rPr b="1" lang="en-US"/>
              <a:t>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311" name="Google Shape;311;g242a98df4e4_0_0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29c50a988_0_24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318" name="Google Shape;318;g2429c50a988_0_24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19" name="Google Shape;319;g2429c50a988_0_24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0" name="Google Shape;320;g2429c50a988_0_24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 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Review COVID-19 business grants support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321" name="Google Shape;321;g2429c50a988_0_24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9c50a988_0_57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328" name="Google Shape;328;g2429c50a988_0_57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29" name="Google Shape;329;g2429c50a988_0_57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0" name="Google Shape;330;g2429c50a988_0_57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 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Review COVID-19 business grants support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Extract time range and support eligibility metrics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•	Time range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•	Support eligibility metrics - Turnover range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•	Support eligibility metrics- Highly impacted industries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331" name="Google Shape;331;g2429c50a988_0_57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332" name="Google Shape;332;g2429c50a988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974" y="1660199"/>
            <a:ext cx="737475" cy="6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29c50a988_0_33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339" name="Google Shape;339;g2429c50a988_0_33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40" name="Google Shape;340;g2429c50a988_0_33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1" name="Google Shape;341;g2429c50a988_0_33"/>
          <p:cNvSpPr txBox="1"/>
          <p:nvPr>
            <p:ph idx="1" type="body"/>
          </p:nvPr>
        </p:nvSpPr>
        <p:spPr>
          <a:xfrm>
            <a:off x="152400" y="1025500"/>
            <a:ext cx="43647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00"/>
              <a:t>2. Extract time range and support eligibility metrics</a:t>
            </a:r>
            <a:endParaRPr b="1"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/>
              <a:t>•	</a:t>
            </a:r>
            <a:r>
              <a:rPr lang="en-US" sz="1500">
                <a:highlight>
                  <a:srgbClr val="00FF00"/>
                </a:highlight>
              </a:rPr>
              <a:t>Time range</a:t>
            </a:r>
            <a:endParaRPr sz="15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/>
              <a:t>•	</a:t>
            </a:r>
            <a:r>
              <a:rPr lang="en-US" sz="1500">
                <a:highlight>
                  <a:srgbClr val="FFFF00"/>
                </a:highlight>
              </a:rPr>
              <a:t>Turnover range </a:t>
            </a:r>
            <a:endParaRPr sz="15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/>
              <a:t>•	Highly impact industries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342" name="Google Shape;342;g2429c50a988_0_33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343" name="Google Shape;343;g2429c50a98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688" y="1377238"/>
            <a:ext cx="5991225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29c50a988_0_112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350" name="Google Shape;350;g2429c50a988_0_112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51" name="Google Shape;351;g2429c50a988_0_112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2" name="Google Shape;352;g2429c50a988_0_112"/>
          <p:cNvSpPr txBox="1"/>
          <p:nvPr>
            <p:ph idx="1" type="body"/>
          </p:nvPr>
        </p:nvSpPr>
        <p:spPr>
          <a:xfrm>
            <a:off x="152400" y="1025500"/>
            <a:ext cx="43647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00"/>
              <a:t>2. Extract time range and support eligibility metrics</a:t>
            </a:r>
            <a:endParaRPr b="1"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/>
              <a:t>•	</a:t>
            </a:r>
            <a:r>
              <a:rPr lang="en-US" sz="1500">
                <a:highlight>
                  <a:schemeClr val="lt1"/>
                </a:highlight>
              </a:rPr>
              <a:t>Time range</a:t>
            </a:r>
            <a:endParaRPr sz="1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chemeClr val="lt1"/>
                </a:highlight>
              </a:rPr>
              <a:t>•	Turnover range by specific time</a:t>
            </a:r>
            <a:endParaRPr sz="1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/>
              <a:t>•	</a:t>
            </a:r>
            <a:r>
              <a:rPr lang="en-US" sz="1500">
                <a:highlight>
                  <a:srgbClr val="00FFFF"/>
                </a:highlight>
              </a:rPr>
              <a:t>Highly impact industries </a:t>
            </a:r>
            <a:endParaRPr sz="1500">
              <a:highlight>
                <a:srgbClr val="00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353" name="Google Shape;353;g2429c50a988_0_112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354" name="Google Shape;354;g2429c50a988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397" y="1370850"/>
            <a:ext cx="6105452" cy="468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29c50a988_0_123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361" name="Google Shape;361;g2429c50a988_0_123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62" name="Google Shape;362;g2429c50a988_0_123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3" name="Google Shape;363;g2429c50a988_0_123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 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Review COVID-19 business grants support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Extract time range and support eligibility metrics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Match the metrics extracted to the data collected</a:t>
            </a:r>
            <a:r>
              <a:rPr b="1" lang="en-US"/>
              <a:t> 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364" name="Google Shape;364;g2429c50a988_0_123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365" name="Google Shape;365;g2429c50a988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195" y="1762075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429c50a988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889" y="2247775"/>
            <a:ext cx="510461" cy="4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29c50a988_0_9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373" name="Google Shape;373;g2429c50a988_0_90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74" name="Google Shape;374;g2429c50a988_0_90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5" name="Google Shape;375;g2429c50a988_0_90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3. Match the metrics extracted to the data collected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9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6" name="Google Shape;376;g2429c50a988_0_90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377" name="Google Shape;377;g2429c50a988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5" y="193789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429c50a988_0_90"/>
          <p:cNvSpPr/>
          <p:nvPr/>
        </p:nvSpPr>
        <p:spPr>
          <a:xfrm>
            <a:off x="1919250" y="1937900"/>
            <a:ext cx="3851700" cy="33915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429c50a988_0_90"/>
          <p:cNvSpPr txBox="1"/>
          <p:nvPr/>
        </p:nvSpPr>
        <p:spPr>
          <a:xfrm>
            <a:off x="1919250" y="15992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64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Highly Impacted Industries  </a:t>
            </a:r>
            <a:endParaRPr b="1" sz="1600">
              <a:solidFill>
                <a:srgbClr val="E64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0" name="Google Shape;380;g2429c50a988_0_90"/>
          <p:cNvSpPr/>
          <p:nvPr/>
        </p:nvSpPr>
        <p:spPr>
          <a:xfrm>
            <a:off x="5847150" y="2055125"/>
            <a:ext cx="3000000" cy="415500"/>
          </a:xfrm>
          <a:prstGeom prst="rect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429c50a988_0_90"/>
          <p:cNvSpPr txBox="1"/>
          <p:nvPr/>
        </p:nvSpPr>
        <p:spPr>
          <a:xfrm>
            <a:off x="6513925" y="1268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Turnover range</a:t>
            </a:r>
            <a:endParaRPr b="1" sz="16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29c50a988_0_142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388" name="Google Shape;388;g2429c50a988_0_142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89" name="Google Shape;389;g2429c50a988_0_142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0" name="Google Shape;390;g2429c50a988_0_142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391" name="Google Shape;391;g2429c50a988_0_142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sp>
        <p:nvSpPr>
          <p:cNvPr id="392" name="Google Shape;392;g2429c50a988_0_142"/>
          <p:cNvSpPr txBox="1"/>
          <p:nvPr/>
        </p:nvSpPr>
        <p:spPr>
          <a:xfrm>
            <a:off x="3813975" y="10769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</a:t>
            </a:r>
            <a:r>
              <a:rPr b="1" lang="en-US" sz="1600">
                <a:solidFill>
                  <a:schemeClr val="accent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ime</a:t>
            </a:r>
            <a:r>
              <a:rPr b="1" lang="en-US" sz="1600">
                <a:solidFill>
                  <a:schemeClr val="accent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range</a:t>
            </a:r>
            <a:endParaRPr b="1" sz="1600">
              <a:solidFill>
                <a:schemeClr val="accent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3" name="Google Shape;393;g2429c50a988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2175"/>
            <a:ext cx="9144003" cy="354955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429c50a988_0_142"/>
          <p:cNvSpPr/>
          <p:nvPr/>
        </p:nvSpPr>
        <p:spPr>
          <a:xfrm>
            <a:off x="152400" y="1867225"/>
            <a:ext cx="8477100" cy="361800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2429c50a988_0_142"/>
          <p:cNvSpPr txBox="1"/>
          <p:nvPr/>
        </p:nvSpPr>
        <p:spPr>
          <a:xfrm>
            <a:off x="152400" y="957238"/>
            <a:ext cx="838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 Match the metrics extracted to the data collected </a:t>
            </a:r>
            <a:endParaRPr b="1"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project timeline </a:t>
            </a:r>
            <a:endParaRPr/>
          </a:p>
        </p:txBody>
      </p:sp>
      <p:sp>
        <p:nvSpPr>
          <p:cNvPr id="144" name="Google Shape;144;p4"/>
          <p:cNvSpPr txBox="1"/>
          <p:nvPr>
            <p:ph idx="1" type="body"/>
          </p:nvPr>
        </p:nvSpPr>
        <p:spPr>
          <a:xfrm>
            <a:off x="240449" y="1359738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</p:txBody>
      </p:sp>
      <p:sp>
        <p:nvSpPr>
          <p:cNvPr id="145" name="Google Shape;145;p4"/>
          <p:cNvSpPr txBox="1"/>
          <p:nvPr>
            <p:ph idx="2" type="body"/>
          </p:nvPr>
        </p:nvSpPr>
        <p:spPr>
          <a:xfrm>
            <a:off x="240450" y="109696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63053"/>
            <a:ext cx="9144000" cy="4531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29c50a988_0_16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402" name="Google Shape;402;g2429c50a988_0_160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03" name="Google Shape;403;g2429c50a988_0_160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4" name="Google Shape;404;g2429c50a988_0_160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 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Review COVID-19 business grants support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Extract time range and support eligibility metrics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Match the metrics extracted to the data collected</a:t>
            </a:r>
            <a:r>
              <a:rPr b="1" lang="en-US"/>
              <a:t> 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•	Time range- </a:t>
            </a:r>
            <a:r>
              <a:rPr lang="en-US">
                <a:highlight>
                  <a:srgbClr val="00FF00"/>
                </a:highlight>
              </a:rPr>
              <a:t>Which grant are received (2020, 2021, 2022)</a:t>
            </a:r>
            <a:endParaRPr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•	Turnover range- </a:t>
            </a:r>
            <a:r>
              <a:rPr lang="en-US">
                <a:highlight>
                  <a:srgbClr val="00FF00"/>
                </a:highlight>
              </a:rPr>
              <a:t>Small businesses or big businesses</a:t>
            </a:r>
            <a:endParaRPr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•	Highly impact industries- </a:t>
            </a:r>
            <a:r>
              <a:rPr lang="en-US">
                <a:highlight>
                  <a:srgbClr val="00FF00"/>
                </a:highlight>
              </a:rPr>
              <a:t>Businesses more likely to receive grants</a:t>
            </a:r>
            <a:endParaRPr b="1">
              <a:highlight>
                <a:srgbClr val="00FF00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405" name="Google Shape;405;g2429c50a988_0_160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406" name="Google Shape;406;g2429c50a988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320" y="1762075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429c50a988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714" y="2180675"/>
            <a:ext cx="510461" cy="4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429c50a988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714" y="2616000"/>
            <a:ext cx="510461" cy="4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29c50a988_0_205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415" name="Google Shape;415;g2429c50a988_0_205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16" name="Google Shape;416;g2429c50a988_0_205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7" name="Google Shape;417;g2429c50a988_0_205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 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Review COVID-19 business grants support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Extract time range and support eligibility metrics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Match the metrics extracted to the data collected</a:t>
            </a:r>
            <a:r>
              <a:rPr b="1" lang="en-US"/>
              <a:t> 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 forecast model to measure the support success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rPr lang="en-US">
                <a:highlight>
                  <a:srgbClr val="00FF00"/>
                </a:highlight>
              </a:rPr>
              <a:t>Forecast result as the baseline (before the grants </a:t>
            </a:r>
            <a:r>
              <a:rPr lang="en-US">
                <a:highlight>
                  <a:srgbClr val="00FF00"/>
                </a:highlight>
              </a:rPr>
              <a:t>received</a:t>
            </a:r>
            <a:r>
              <a:rPr lang="en-US">
                <a:highlight>
                  <a:srgbClr val="00FF00"/>
                </a:highlight>
              </a:rPr>
              <a:t>) </a:t>
            </a:r>
            <a:endParaRPr>
              <a:highlight>
                <a:srgbClr val="00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rPr lang="en-US">
                <a:highlight>
                  <a:srgbClr val="00FF00"/>
                </a:highlight>
              </a:rPr>
              <a:t>Current data (after the grants </a:t>
            </a:r>
            <a:r>
              <a:rPr lang="en-US">
                <a:highlight>
                  <a:srgbClr val="00FF00"/>
                </a:highlight>
              </a:rPr>
              <a:t>received</a:t>
            </a:r>
            <a:r>
              <a:rPr lang="en-US">
                <a:highlight>
                  <a:srgbClr val="00FF00"/>
                </a:highlight>
              </a:rPr>
              <a:t>) </a:t>
            </a:r>
            <a:endParaRPr>
              <a:highlight>
                <a:srgbClr val="00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418" name="Google Shape;418;g2429c50a988_0_205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419" name="Google Shape;419;g2429c50a988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320" y="1762075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429c50a988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714" y="2247775"/>
            <a:ext cx="510461" cy="4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2429c50a988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714" y="2683100"/>
            <a:ext cx="510461" cy="4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29c50a988_0_224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428" name="Google Shape;428;g2429c50a988_0_224"/>
          <p:cNvSpPr txBox="1"/>
          <p:nvPr>
            <p:ph idx="1" type="body"/>
          </p:nvPr>
        </p:nvSpPr>
        <p:spPr>
          <a:xfrm>
            <a:off x="-141061" y="1754204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29" name="Google Shape;429;g2429c50a988_0_224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一張含有 文字 的圖片&#10;&#10;Description automatically generated" id="430" name="Google Shape;430;g2429c50a988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3" y="3664791"/>
            <a:ext cx="8662989" cy="103130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429c50a988_0_224"/>
          <p:cNvSpPr txBox="1"/>
          <p:nvPr/>
        </p:nvSpPr>
        <p:spPr>
          <a:xfrm>
            <a:off x="457200" y="1840469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None/>
            </a:pPr>
            <a:r>
              <a:rPr b="1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Poor prediction performance 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–"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Only have 2018-2022 annually data (5 time slots), Time series forecasting need at least 25 time slots (25 years or 25 months)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None/>
            </a:pPr>
            <a:r>
              <a:t/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None/>
            </a:pPr>
            <a:r>
              <a:t/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905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None/>
            </a:pPr>
            <a:r>
              <a:t/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None/>
            </a:pPr>
            <a:r>
              <a:t/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29c50a988_0_347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438" name="Google Shape;438;g2429c50a988_0_347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39" name="Google Shape;439;g2429c50a988_0_347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0" name="Google Shape;440;g2429c50a988_0_347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Conclusion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Review COVID-19 business grants support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Extract time range and support eligibility metrics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Match the metrics extracted to the data collected</a:t>
            </a:r>
            <a:r>
              <a:rPr b="1" lang="en-US"/>
              <a:t> 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Match the real business grants with the data collected so that we could use the data to measure the success of the business grants</a:t>
            </a:r>
            <a:r>
              <a:rPr lang="en-US"/>
              <a:t>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 forecast model to measure the support success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Using Tableau visualizations/ dashboards and Python-based automated visualizations to for the support success measurement instead of using forecast model. </a:t>
            </a:r>
            <a:endParaRPr b="1">
              <a:highlight>
                <a:srgbClr val="00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441" name="Google Shape;441;g2429c50a988_0_347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442" name="Google Shape;442;g2429c50a988_0_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320" y="1762075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429c50a988_0_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714" y="2095375"/>
            <a:ext cx="510461" cy="4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429c50a988_0_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714" y="2530700"/>
            <a:ext cx="510461" cy="4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429c50a988_0_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652" y="3809760"/>
            <a:ext cx="428800" cy="4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429c50a988_0_347"/>
          <p:cNvSpPr/>
          <p:nvPr/>
        </p:nvSpPr>
        <p:spPr>
          <a:xfrm>
            <a:off x="152400" y="2966025"/>
            <a:ext cx="8463900" cy="8439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429c50a988_0_347"/>
          <p:cNvSpPr/>
          <p:nvPr/>
        </p:nvSpPr>
        <p:spPr>
          <a:xfrm>
            <a:off x="105825" y="4321450"/>
            <a:ext cx="8463900" cy="9231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29c50a988_0_36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measurement-W8</a:t>
            </a:r>
            <a:endParaRPr/>
          </a:p>
        </p:txBody>
      </p:sp>
      <p:sp>
        <p:nvSpPr>
          <p:cNvPr id="454" name="Google Shape;454;g2429c50a988_0_360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55" name="Google Shape;455;g2429c50a988_0_360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6" name="Google Shape;456;g2429c50a988_0_360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Tableau initial visualizations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Data exploration for better understanding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Investigate interesting insights: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Number of businesses close trend vary by years and industries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7" name="Google Shape;457;g2429c50a988_0_360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29c50a988_0_377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measurement-W8</a:t>
            </a:r>
            <a:endParaRPr/>
          </a:p>
        </p:txBody>
      </p:sp>
      <p:sp>
        <p:nvSpPr>
          <p:cNvPr id="464" name="Google Shape;464;g2429c50a988_0_377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65" name="Google Shape;465;g2429c50a988_0_377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6" name="Google Shape;466;g2429c50a988_0_377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Tableau initial visualizations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429c50a988_0_377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468" name="Google Shape;468;g2429c50a988_0_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2316050"/>
            <a:ext cx="68294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29c50a988_0_387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measurement-W8</a:t>
            </a:r>
            <a:endParaRPr/>
          </a:p>
        </p:txBody>
      </p:sp>
      <p:sp>
        <p:nvSpPr>
          <p:cNvPr id="475" name="Google Shape;475;g2429c50a988_0_387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76" name="Google Shape;476;g2429c50a988_0_387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77" name="Google Shape;477;g2429c50a988_0_387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Tableau initial visualizations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429c50a988_0_387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479" name="Google Shape;479;g2429c50a988_0_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50" y="2316050"/>
            <a:ext cx="4754801" cy="401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29c50a988_0_399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measurement-W8</a:t>
            </a:r>
            <a:endParaRPr/>
          </a:p>
        </p:txBody>
      </p:sp>
      <p:sp>
        <p:nvSpPr>
          <p:cNvPr id="486" name="Google Shape;486;g2429c50a988_0_399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87" name="Google Shape;487;g2429c50a988_0_399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8" name="Google Shape;488;g2429c50a988_0_399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Tableau initial visualizations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Number of businesses close trend vary by years and industries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P</a:t>
            </a:r>
            <a:r>
              <a:rPr lang="en-US"/>
              <a:t>ython-based automated visualizations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Automated generated visualizations to show the support success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Axis design needs improvement (improved in W10)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429c50a988_0_399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490" name="Google Shape;490;g2429c50a988_0_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832" y="1856025"/>
            <a:ext cx="569530" cy="4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41bcdcfea8_0_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</a:t>
            </a:r>
            <a:r>
              <a:rPr lang="en-US"/>
              <a:t>ython-based automated visualizations- W8</a:t>
            </a:r>
            <a:endParaRPr/>
          </a:p>
        </p:txBody>
      </p:sp>
      <p:sp>
        <p:nvSpPr>
          <p:cNvPr id="497" name="Google Shape;497;g241bcdcfea8_0_0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98" name="Google Shape;498;g241bcdcfea8_0_0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9" name="Google Shape;499;g241bcdcfea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50" y="1014413"/>
            <a:ext cx="643890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41bcdcfea8_0_7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Python-based automated visualizations- W10</a:t>
            </a:r>
            <a:endParaRPr/>
          </a:p>
        </p:txBody>
      </p:sp>
      <p:sp>
        <p:nvSpPr>
          <p:cNvPr id="506" name="Google Shape;506;g241bcdcfea8_0_7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07" name="Google Shape;507;g241bcdcfea8_0_7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08" name="Google Shape;508;g241bcdcfea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992950"/>
            <a:ext cx="6496050" cy="487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166a693a9_0_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project timeline </a:t>
            </a:r>
            <a:endParaRPr/>
          </a:p>
        </p:txBody>
      </p:sp>
      <p:sp>
        <p:nvSpPr>
          <p:cNvPr id="153" name="Google Shape;153;g22166a693a9_0_0"/>
          <p:cNvSpPr txBox="1"/>
          <p:nvPr>
            <p:ph idx="1" type="body"/>
          </p:nvPr>
        </p:nvSpPr>
        <p:spPr>
          <a:xfrm>
            <a:off x="240449" y="1359738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</p:txBody>
      </p:sp>
      <p:sp>
        <p:nvSpPr>
          <p:cNvPr id="154" name="Google Shape;154;g22166a693a9_0_0"/>
          <p:cNvSpPr txBox="1"/>
          <p:nvPr>
            <p:ph idx="2" type="body"/>
          </p:nvPr>
        </p:nvSpPr>
        <p:spPr>
          <a:xfrm>
            <a:off x="240450" y="109696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55" name="Google Shape;155;g22166a693a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8364"/>
            <a:ext cx="9143999" cy="502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1bcdcfea8_1_2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closes Python automated visualizations</a:t>
            </a:r>
            <a:endParaRPr/>
          </a:p>
        </p:txBody>
      </p:sp>
      <p:sp>
        <p:nvSpPr>
          <p:cNvPr id="515" name="Google Shape;515;g241bcdcfea8_1_2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16" name="Google Shape;516;g241bcdcfea8_1_2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17" name="Google Shape;517;g241bcdcfea8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63" y="1131888"/>
            <a:ext cx="8074676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429c50a988_0_41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measurement-W8</a:t>
            </a:r>
            <a:endParaRPr/>
          </a:p>
        </p:txBody>
      </p:sp>
      <p:sp>
        <p:nvSpPr>
          <p:cNvPr id="524" name="Google Shape;524;g2429c50a988_0_410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25" name="Google Shape;525;g2429c50a988_0_410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6" name="Google Shape;526;g2429c50a988_0_410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Conclusion 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Tableau initial visualizations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Number of businesses close trend vary by years and industries 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Python-based automated visualizations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Automated generated visualizations to show the support success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Axis design needs improvement (improved in W10) </a:t>
            </a:r>
            <a:r>
              <a:rPr lang="en-US"/>
              <a:t>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429c50a988_0_410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528" name="Google Shape;528;g2429c50a988_0_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820" y="1719950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2429c50a988_0_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107" y="3994675"/>
            <a:ext cx="569530" cy="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2429c50a988_0_410"/>
          <p:cNvSpPr/>
          <p:nvPr/>
        </p:nvSpPr>
        <p:spPr>
          <a:xfrm>
            <a:off x="152400" y="2350534"/>
            <a:ext cx="8106300" cy="5541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2429c50a988_0_410"/>
          <p:cNvSpPr/>
          <p:nvPr/>
        </p:nvSpPr>
        <p:spPr>
          <a:xfrm>
            <a:off x="182025" y="3994675"/>
            <a:ext cx="6635700" cy="4857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29c50a988_0_438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measurement-W9</a:t>
            </a:r>
            <a:endParaRPr/>
          </a:p>
        </p:txBody>
      </p:sp>
      <p:sp>
        <p:nvSpPr>
          <p:cNvPr id="538" name="Google Shape;538;g2429c50a988_0_438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39" name="Google Shape;539;g2429c50a988_0_438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0" name="Google Shape;540;g2429c50a988_0_438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5814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-US"/>
              <a:t>What have been done and why </a:t>
            </a:r>
            <a:endParaRPr b="1"/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Improved Tableau visualizations/ dashboards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Created the calculated field ‘business close rate deceleration’ to show the decrease of the business close rate year by year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r>
              <a:rPr lang="en-US"/>
              <a:t>usiness close rate deceleration as support success measurement criteria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Measure the success of small business grants to specific industries in 2020, 2021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8125"/>
              <a:buNone/>
            </a:pPr>
            <a:r>
              <a:t/>
            </a:r>
            <a:endParaRPr/>
          </a:p>
        </p:txBody>
      </p:sp>
      <p:sp>
        <p:nvSpPr>
          <p:cNvPr id="541" name="Google Shape;541;g2429c50a988_0_438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429c50a988_0_468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measurement-W9</a:t>
            </a:r>
            <a:endParaRPr/>
          </a:p>
        </p:txBody>
      </p:sp>
      <p:sp>
        <p:nvSpPr>
          <p:cNvPr id="548" name="Google Shape;548;g2429c50a988_0_468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49" name="Google Shape;549;g2429c50a988_0_468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0" name="Google Shape;550;g2429c50a988_0_468"/>
          <p:cNvSpPr txBox="1"/>
          <p:nvPr>
            <p:ph idx="1" type="body"/>
          </p:nvPr>
        </p:nvSpPr>
        <p:spPr>
          <a:xfrm>
            <a:off x="182025" y="1384475"/>
            <a:ext cx="89619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  W8 initial visualizations                 W9 tableau</a:t>
            </a:r>
            <a:r>
              <a:rPr b="1" lang="en-US"/>
              <a:t> </a:t>
            </a:r>
            <a:r>
              <a:rPr b="1" lang="en-US"/>
              <a:t>dashboards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429c50a988_0_468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552" name="Google Shape;552;g2429c50a988_0_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6050"/>
            <a:ext cx="3888976" cy="207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429c50a988_0_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8975" y="2041250"/>
            <a:ext cx="5254950" cy="42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429c50a988_0_456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measurement-W9</a:t>
            </a:r>
            <a:endParaRPr/>
          </a:p>
        </p:txBody>
      </p:sp>
      <p:sp>
        <p:nvSpPr>
          <p:cNvPr id="560" name="Google Shape;560;g2429c50a988_0_456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61" name="Google Shape;561;g2429c50a988_0_456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2" name="Google Shape;562;g2429c50a988_0_456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/>
              <a:t>      </a:t>
            </a:r>
            <a:r>
              <a:rPr b="1" lang="en-US" sz="2200"/>
              <a:t>W8 initial visualizations                     W9 tableau dashboards</a:t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429c50a988_0_456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564" name="Google Shape;564;g2429c50a988_0_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4925"/>
            <a:ext cx="3640325" cy="307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429c50a988_0_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950" y="2094924"/>
            <a:ext cx="5172050" cy="28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29c50a988_0_48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Business close support measurement-W9</a:t>
            </a:r>
            <a:endParaRPr/>
          </a:p>
        </p:txBody>
      </p:sp>
      <p:sp>
        <p:nvSpPr>
          <p:cNvPr id="572" name="Google Shape;572;g2429c50a988_0_480"/>
          <p:cNvSpPr txBox="1"/>
          <p:nvPr>
            <p:ph idx="1" type="body"/>
          </p:nvPr>
        </p:nvSpPr>
        <p:spPr>
          <a:xfrm>
            <a:off x="165874" y="13362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7197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34"/>
              <a:buChar char="–"/>
            </a:pPr>
            <a:r>
              <a:rPr b="1" lang="en-US" sz="2923"/>
              <a:t>Measure the success of the support to the small businesses-</a:t>
            </a:r>
            <a:r>
              <a:rPr lang="en-US" sz="2923"/>
              <a:t>in 2020,2021 by specific industries </a:t>
            </a:r>
            <a:endParaRPr sz="292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23"/>
          </a:p>
          <a:p>
            <a:pPr indent="-287197" lvl="0" marL="342900" rtl="0" algn="l">
              <a:spcBef>
                <a:spcPts val="0"/>
              </a:spcBef>
              <a:spcAft>
                <a:spcPts val="0"/>
              </a:spcAft>
              <a:buSzPct val="100034"/>
              <a:buChar char="–"/>
            </a:pPr>
            <a:r>
              <a:rPr b="1" lang="en-US" sz="2923"/>
              <a:t>Success Measurement Criteria:</a:t>
            </a:r>
            <a:r>
              <a:rPr lang="en-US" sz="2923"/>
              <a:t> Business close rate deceleration</a:t>
            </a:r>
            <a:endParaRPr sz="2923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-3585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b="1" lang="en-US" sz="2923"/>
              <a:t>Conclusion: </a:t>
            </a:r>
            <a:r>
              <a:rPr lang="en-US" sz="2923"/>
              <a:t>The small business grants is successful/ unsuccessful to specific industries’ small businesses in 2020,2021. </a:t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-3585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b="1" lang="en-US" sz="2923"/>
              <a:t>Recommendation: </a:t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COVID-19 micro-business grant (2021)</a:t>
            </a:r>
            <a:endParaRPr b="1" sz="3923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Small business support grant (2022)</a:t>
            </a:r>
            <a:endParaRPr b="1" sz="292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2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573" name="Google Shape;573;g2429c50a988_0_480"/>
          <p:cNvSpPr txBox="1"/>
          <p:nvPr>
            <p:ph idx="2" type="body"/>
          </p:nvPr>
        </p:nvSpPr>
        <p:spPr>
          <a:xfrm>
            <a:off x="165875" y="126046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574" name="Google Shape;574;g2429c50a988_0_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25" y="3502400"/>
            <a:ext cx="5510674" cy="29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29c50a988_0_602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Business close support measurement-W9</a:t>
            </a:r>
            <a:endParaRPr/>
          </a:p>
        </p:txBody>
      </p:sp>
      <p:sp>
        <p:nvSpPr>
          <p:cNvPr id="581" name="Google Shape;581;g2429c50a988_0_602"/>
          <p:cNvSpPr txBox="1"/>
          <p:nvPr>
            <p:ph idx="1" type="body"/>
          </p:nvPr>
        </p:nvSpPr>
        <p:spPr>
          <a:xfrm>
            <a:off x="165874" y="13362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7197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34"/>
              <a:buChar char="–"/>
            </a:pPr>
            <a:r>
              <a:rPr b="1" lang="en-US" sz="2923"/>
              <a:t>Measure the success of the support to the small businesses-</a:t>
            </a:r>
            <a:r>
              <a:rPr lang="en-US" sz="2923"/>
              <a:t>in 2020,2021 by specific industries </a:t>
            </a:r>
            <a:endParaRPr sz="292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23"/>
          </a:p>
          <a:p>
            <a:pPr indent="-287197" lvl="0" marL="342900" rtl="0" algn="l">
              <a:spcBef>
                <a:spcPts val="0"/>
              </a:spcBef>
              <a:spcAft>
                <a:spcPts val="0"/>
              </a:spcAft>
              <a:buSzPct val="100034"/>
              <a:buChar char="–"/>
            </a:pPr>
            <a:r>
              <a:rPr b="1" lang="en-US" sz="2923"/>
              <a:t>Success Measurement Criteria:</a:t>
            </a:r>
            <a:r>
              <a:rPr lang="en-US" sz="2923"/>
              <a:t> Business close rate deceleration</a:t>
            </a:r>
            <a:endParaRPr sz="2923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-3585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b="1" lang="en-US" sz="2923"/>
              <a:t>Conclusion: </a:t>
            </a:r>
            <a:r>
              <a:rPr lang="en-US" sz="2923"/>
              <a:t>The small business grants is successful/ unsuccessful to specific industries’ small businesses in 2020,2021. </a:t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-3585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b="1" lang="en-US" sz="2923"/>
              <a:t>Recommendation: </a:t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COVID-19 micro-business grant (2021)</a:t>
            </a:r>
            <a:endParaRPr b="1" sz="3923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23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Small business support grant (2022)</a:t>
            </a:r>
            <a:endParaRPr b="1"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2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582" name="Google Shape;582;g2429c50a988_0_602"/>
          <p:cNvSpPr txBox="1"/>
          <p:nvPr>
            <p:ph idx="2" type="body"/>
          </p:nvPr>
        </p:nvSpPr>
        <p:spPr>
          <a:xfrm>
            <a:off x="165875" y="126046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583" name="Google Shape;583;g2429c50a988_0_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25" y="3502400"/>
            <a:ext cx="5510674" cy="29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429c50a988_0_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225" y="4714300"/>
            <a:ext cx="1432750" cy="4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429c50a988_0_6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0400" y="5512025"/>
            <a:ext cx="1305400" cy="3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429c50a988_0_726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measurement-W9</a:t>
            </a:r>
            <a:endParaRPr/>
          </a:p>
        </p:txBody>
      </p:sp>
      <p:sp>
        <p:nvSpPr>
          <p:cNvPr id="592" name="Google Shape;592;g2429c50a988_0_726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93" name="Google Shape;593;g2429c50a988_0_726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94" name="Google Shape;594;g2429c50a988_0_726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Conclusion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Improved Tableau visualizations/ dashboards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595" name="Google Shape;595;g2429c50a988_0_726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sp>
        <p:nvSpPr>
          <p:cNvPr id="596" name="Google Shape;596;g2429c50a988_0_726"/>
          <p:cNvSpPr txBox="1"/>
          <p:nvPr>
            <p:ph idx="2" type="body"/>
          </p:nvPr>
        </p:nvSpPr>
        <p:spPr>
          <a:xfrm>
            <a:off x="165875" y="1622838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97" name="Google Shape;597;g2429c50a988_0_726"/>
          <p:cNvSpPr txBox="1"/>
          <p:nvPr>
            <p:ph idx="1" type="body"/>
          </p:nvPr>
        </p:nvSpPr>
        <p:spPr>
          <a:xfrm>
            <a:off x="165874" y="2611288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2460" lvl="0" marL="457200" rtl="0" algn="l">
              <a:spcBef>
                <a:spcPts val="0"/>
              </a:spcBef>
              <a:spcAft>
                <a:spcPts val="0"/>
              </a:spcAft>
              <a:buSzPts val="2423"/>
              <a:buChar char="–"/>
            </a:pPr>
            <a:r>
              <a:rPr lang="en-US" sz="2423"/>
              <a:t>The small business grants is successful/ unsuccessful to specific industries’ small businesses in 2020,2021. </a:t>
            </a:r>
            <a:endParaRPr sz="24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2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598" name="Google Shape;598;g2429c50a988_0_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895" y="1939862"/>
            <a:ext cx="569530" cy="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2429c50a988_0_726"/>
          <p:cNvSpPr/>
          <p:nvPr/>
        </p:nvSpPr>
        <p:spPr>
          <a:xfrm>
            <a:off x="562050" y="2611274"/>
            <a:ext cx="7765800" cy="8301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429c50a988_0_752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measurement-W10</a:t>
            </a:r>
            <a:endParaRPr/>
          </a:p>
        </p:txBody>
      </p:sp>
      <p:sp>
        <p:nvSpPr>
          <p:cNvPr id="606" name="Google Shape;606;g2429c50a988_0_752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07" name="Google Shape;607;g2429c50a988_0_752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8" name="Google Shape;608;g2429c50a988_0_752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Initial summary for the overall progress of the business close support measurement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2429c50a988_0_752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429c50a988_0_771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measurement-W10</a:t>
            </a:r>
            <a:endParaRPr/>
          </a:p>
        </p:txBody>
      </p:sp>
      <p:sp>
        <p:nvSpPr>
          <p:cNvPr id="616" name="Google Shape;616;g2429c50a988_0_771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17" name="Google Shape;617;g2429c50a988_0_771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8" name="Google Shape;618;g2429c50a988_0_771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Initial summary for the overall progress of the business close support measurement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2429c50a988_0_771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166a693a9_0_7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project timeline </a:t>
            </a:r>
            <a:endParaRPr/>
          </a:p>
        </p:txBody>
      </p:sp>
      <p:sp>
        <p:nvSpPr>
          <p:cNvPr id="162" name="Google Shape;162;g22166a693a9_0_7"/>
          <p:cNvSpPr txBox="1"/>
          <p:nvPr>
            <p:ph idx="1" type="body"/>
          </p:nvPr>
        </p:nvSpPr>
        <p:spPr>
          <a:xfrm>
            <a:off x="240449" y="1359738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</p:txBody>
      </p:sp>
      <p:sp>
        <p:nvSpPr>
          <p:cNvPr id="163" name="Google Shape;163;g22166a693a9_0_7"/>
          <p:cNvSpPr txBox="1"/>
          <p:nvPr>
            <p:ph idx="2" type="body"/>
          </p:nvPr>
        </p:nvSpPr>
        <p:spPr>
          <a:xfrm>
            <a:off x="240450" y="109696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64" name="Google Shape;164;g22166a693a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8626"/>
            <a:ext cx="9143999" cy="478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2166a693a9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96967"/>
            <a:ext cx="9144001" cy="535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29c50a988_0_78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Business close support measurement-W10</a:t>
            </a:r>
            <a:endParaRPr/>
          </a:p>
        </p:txBody>
      </p:sp>
      <p:sp>
        <p:nvSpPr>
          <p:cNvPr id="626" name="Google Shape;626;g2429c50a988_0_780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27" name="Google Shape;627;g2429c50a988_0_780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b="1" lang="en-US" sz="24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Background</a:t>
            </a:r>
            <a:r>
              <a:rPr lang="en-US" sz="24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Covid-19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b="1"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Methods to measure the impact of the support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Sans"/>
              <a:buChar char="●"/>
            </a:pP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transition matrix-based neural network </a:t>
            </a: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— lack of complete time series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Sans"/>
              <a:buChar char="●"/>
            </a:pP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Improved support success measurement visualizations/ dashboards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Sans"/>
              <a:buChar char="●"/>
            </a:pP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Python Automated Visualization</a:t>
            </a:r>
            <a:endParaRPr sz="200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Char char="-"/>
            </a:pPr>
            <a:r>
              <a:rPr b="1" lang="en-US" sz="24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b="1"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r>
              <a:rPr b="1" lang="en-US" sz="24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xpected outcomes</a:t>
            </a:r>
            <a:r>
              <a:rPr lang="en-US" sz="24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we could provided </a:t>
            </a:r>
            <a:endParaRPr sz="240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Sans"/>
              <a:buChar char="●"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Areas where support will be most needed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erriweather Sans"/>
              <a:buChar char="●"/>
            </a:pP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Provide recommendation of business support </a:t>
            </a:r>
            <a:endParaRPr sz="200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628" name="Google Shape;628;g2429c50a988_0_780"/>
          <p:cNvCxnSpPr/>
          <p:nvPr/>
        </p:nvCxnSpPr>
        <p:spPr>
          <a:xfrm flipH="1" rot="10800000">
            <a:off x="1208650" y="3082575"/>
            <a:ext cx="4155600" cy="2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429c50a988_0_91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measurement-W10</a:t>
            </a:r>
            <a:endParaRPr/>
          </a:p>
        </p:txBody>
      </p:sp>
      <p:sp>
        <p:nvSpPr>
          <p:cNvPr id="635" name="Google Shape;635;g2429c50a988_0_910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36" name="Google Shape;636;g2429c50a988_0_910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7" name="Google Shape;637;g2429c50a988_0_910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Initial summary for the overall progress of the business close support measurement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Axis and other design </a:t>
            </a:r>
            <a:r>
              <a:rPr lang="en-US"/>
              <a:t>improvement</a:t>
            </a:r>
            <a:r>
              <a:rPr lang="en-US"/>
              <a:t> on the Python-based automated visualizations </a:t>
            </a:r>
            <a:r>
              <a:rPr lang="en-US"/>
              <a:t>generation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2429c50a988_0_910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639" name="Google Shape;639;g2429c50a988_0_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945" y="2243325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2429c50a988_0_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045" y="3764625"/>
            <a:ext cx="569530" cy="4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429c50a988_0_921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measurement-W10</a:t>
            </a:r>
            <a:endParaRPr/>
          </a:p>
        </p:txBody>
      </p:sp>
      <p:sp>
        <p:nvSpPr>
          <p:cNvPr id="647" name="Google Shape;647;g2429c50a988_0_921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48" name="Google Shape;648;g2429c50a988_0_921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9" name="Google Shape;649;g2429c50a988_0_921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Conclusion </a:t>
            </a:r>
            <a:endParaRPr b="1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Initial progress summary for the business support success measurement  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/>
              <a:t>Progress summary needs to be more detailed to show the progress and conclusions </a:t>
            </a:r>
            <a:r>
              <a:rPr b="1" lang="en-US" sz="1900"/>
              <a:t> </a:t>
            </a:r>
            <a:endParaRPr b="1" sz="19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Improved </a:t>
            </a:r>
            <a:r>
              <a:rPr lang="en-US" sz="2200"/>
              <a:t>Python-based automated visualization</a:t>
            </a:r>
            <a:r>
              <a:rPr lang="en-US"/>
              <a:t>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Axis and other design improvement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2429c50a988_0_921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651" name="Google Shape;651;g2429c50a988_0_9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82" y="1754125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g2429c50a988_0_9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982" y="2803600"/>
            <a:ext cx="569530" cy="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2429c50a988_0_921"/>
          <p:cNvSpPr/>
          <p:nvPr/>
        </p:nvSpPr>
        <p:spPr>
          <a:xfrm>
            <a:off x="228600" y="2278862"/>
            <a:ext cx="8471700" cy="4857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2429c50a988_0_921"/>
          <p:cNvSpPr/>
          <p:nvPr/>
        </p:nvSpPr>
        <p:spPr>
          <a:xfrm>
            <a:off x="250825" y="3289300"/>
            <a:ext cx="3602700" cy="4272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29c50a988_0_934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measurement-W11</a:t>
            </a:r>
            <a:endParaRPr/>
          </a:p>
        </p:txBody>
      </p:sp>
      <p:sp>
        <p:nvSpPr>
          <p:cNvPr id="661" name="Google Shape;661;g2429c50a988_0_934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62" name="Google Shape;662;g2429c50a988_0_934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63" name="Google Shape;663;g2429c50a988_0_934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What have been done and why</a:t>
            </a:r>
            <a:endParaRPr b="1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Detailed progress summary for business close support measurement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Prepare for the final report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2429c50a988_0_934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665" name="Google Shape;665;g2429c50a988_0_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82" y="1762075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429c50a988_0_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082" y="2879800"/>
            <a:ext cx="569530" cy="4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2a98df4e4_0_20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measurement-W7</a:t>
            </a:r>
            <a:endParaRPr/>
          </a:p>
        </p:txBody>
      </p:sp>
      <p:sp>
        <p:nvSpPr>
          <p:cNvPr id="673" name="Google Shape;673;g242a98df4e4_0_20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74" name="Google Shape;674;g242a98df4e4_0_20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75" name="Google Shape;675;g242a98df4e4_0_20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Conclusion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Review COVID-19 business grants support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Extract time range and support eligibility metrics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Match the metrics extracted to the data collected</a:t>
            </a:r>
            <a:r>
              <a:rPr b="1" lang="en-US"/>
              <a:t> 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Match the real business grants with the data collected so that we could use the data to measure the success of the business grants</a:t>
            </a:r>
            <a:r>
              <a:rPr lang="en-US"/>
              <a:t>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 forecast model to measure the support success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Using Tableau visualizations/ dashboards and Python-based automated visualizations to for the support success measurement instead of using forecast model. </a:t>
            </a:r>
            <a:endParaRPr b="1">
              <a:highlight>
                <a:srgbClr val="00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676" name="Google Shape;676;g242a98df4e4_0_20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677" name="Google Shape;677;g242a98df4e4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320" y="1762075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42a98df4e4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714" y="2095375"/>
            <a:ext cx="510461" cy="4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42a98df4e4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714" y="2530700"/>
            <a:ext cx="510461" cy="4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242a98df4e4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652" y="3809760"/>
            <a:ext cx="428800" cy="4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242a98df4e4_0_20"/>
          <p:cNvSpPr/>
          <p:nvPr/>
        </p:nvSpPr>
        <p:spPr>
          <a:xfrm>
            <a:off x="152400" y="2966025"/>
            <a:ext cx="8463900" cy="8439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242a98df4e4_0_20"/>
          <p:cNvSpPr/>
          <p:nvPr/>
        </p:nvSpPr>
        <p:spPr>
          <a:xfrm>
            <a:off x="105825" y="4321450"/>
            <a:ext cx="8463900" cy="9231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42a98df4e4_0_35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measurement-W8</a:t>
            </a:r>
            <a:endParaRPr/>
          </a:p>
        </p:txBody>
      </p:sp>
      <p:sp>
        <p:nvSpPr>
          <p:cNvPr id="689" name="Google Shape;689;g242a98df4e4_0_35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90" name="Google Shape;690;g242a98df4e4_0_35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91" name="Google Shape;691;g242a98df4e4_0_35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Conclusion 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Tableau initial visualizations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Number of businesses close trend vary by years and industries 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Python-based automated visualizations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Automated generated visualizations to show the support success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Axis design needs improvement (improved in W10) </a:t>
            </a:r>
            <a:r>
              <a:rPr lang="en-US"/>
              <a:t>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42a98df4e4_0_35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693" name="Google Shape;693;g242a98df4e4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820" y="1719950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242a98df4e4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107" y="3994675"/>
            <a:ext cx="569530" cy="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242a98df4e4_0_35"/>
          <p:cNvSpPr/>
          <p:nvPr/>
        </p:nvSpPr>
        <p:spPr>
          <a:xfrm>
            <a:off x="152400" y="2350534"/>
            <a:ext cx="8106300" cy="5541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242a98df4e4_0_35"/>
          <p:cNvSpPr/>
          <p:nvPr/>
        </p:nvSpPr>
        <p:spPr>
          <a:xfrm>
            <a:off x="182025" y="3994675"/>
            <a:ext cx="6635700" cy="4857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42a98df4e4_0_48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measurement-W9</a:t>
            </a:r>
            <a:endParaRPr/>
          </a:p>
        </p:txBody>
      </p:sp>
      <p:sp>
        <p:nvSpPr>
          <p:cNvPr id="703" name="Google Shape;703;g242a98df4e4_0_48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04" name="Google Shape;704;g242a98df4e4_0_48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5" name="Google Shape;705;g242a98df4e4_0_48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Conclusion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Improved Tableau visualizations/ dashboards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sp>
        <p:nvSpPr>
          <p:cNvPr id="706" name="Google Shape;706;g242a98df4e4_0_48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sp>
        <p:nvSpPr>
          <p:cNvPr id="707" name="Google Shape;707;g242a98df4e4_0_48"/>
          <p:cNvSpPr txBox="1"/>
          <p:nvPr>
            <p:ph idx="2" type="body"/>
          </p:nvPr>
        </p:nvSpPr>
        <p:spPr>
          <a:xfrm>
            <a:off x="165875" y="1622838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08" name="Google Shape;708;g242a98df4e4_0_48"/>
          <p:cNvSpPr txBox="1"/>
          <p:nvPr>
            <p:ph idx="1" type="body"/>
          </p:nvPr>
        </p:nvSpPr>
        <p:spPr>
          <a:xfrm>
            <a:off x="165874" y="2611288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2460" lvl="0" marL="457200" rtl="0" algn="l">
              <a:spcBef>
                <a:spcPts val="0"/>
              </a:spcBef>
              <a:spcAft>
                <a:spcPts val="0"/>
              </a:spcAft>
              <a:buSzPts val="2423"/>
              <a:buChar char="–"/>
            </a:pPr>
            <a:r>
              <a:rPr lang="en-US" sz="2423"/>
              <a:t>The small business grants is successful/ unsuccessful to specific industries’ small businesses in 2020,2021. </a:t>
            </a:r>
            <a:endParaRPr sz="24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3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2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709" name="Google Shape;709;g242a98df4e4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895" y="1939862"/>
            <a:ext cx="569530" cy="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242a98df4e4_0_48"/>
          <p:cNvSpPr/>
          <p:nvPr/>
        </p:nvSpPr>
        <p:spPr>
          <a:xfrm>
            <a:off x="562050" y="2611274"/>
            <a:ext cx="7765800" cy="8301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42a98df4e4_0_61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measurement-W10</a:t>
            </a:r>
            <a:endParaRPr/>
          </a:p>
        </p:txBody>
      </p:sp>
      <p:sp>
        <p:nvSpPr>
          <p:cNvPr id="717" name="Google Shape;717;g242a98df4e4_0_61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18" name="Google Shape;718;g242a98df4e4_0_61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19" name="Google Shape;719;g242a98df4e4_0_61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Conclusion </a:t>
            </a:r>
            <a:endParaRPr b="1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Initial progress summary for the business support success measurement  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/>
              <a:t>Progress summary needs to be more detailed to show the progress and conclusions  </a:t>
            </a:r>
            <a:endParaRPr b="1" sz="19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Improved Python-based automated visualization</a:t>
            </a:r>
            <a:r>
              <a:rPr lang="en-US"/>
              <a:t>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Axis and other design improvement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42a98df4e4_0_61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721" name="Google Shape;721;g242a98df4e4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82" y="1754125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42a98df4e4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982" y="2803600"/>
            <a:ext cx="569530" cy="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242a98df4e4_0_61"/>
          <p:cNvSpPr/>
          <p:nvPr/>
        </p:nvSpPr>
        <p:spPr>
          <a:xfrm>
            <a:off x="228600" y="2278862"/>
            <a:ext cx="8471700" cy="4857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242a98df4e4_0_61"/>
          <p:cNvSpPr/>
          <p:nvPr/>
        </p:nvSpPr>
        <p:spPr>
          <a:xfrm>
            <a:off x="250825" y="3289300"/>
            <a:ext cx="3602700" cy="427200"/>
          </a:xfrm>
          <a:prstGeom prst="rect">
            <a:avLst/>
          </a:prstGeom>
          <a:noFill/>
          <a:ln cap="flat" cmpd="sng" w="57150">
            <a:solidFill>
              <a:srgbClr val="E4402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42a98df4e4_0_74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measurement-W11</a:t>
            </a:r>
            <a:endParaRPr/>
          </a:p>
        </p:txBody>
      </p:sp>
      <p:sp>
        <p:nvSpPr>
          <p:cNvPr id="731" name="Google Shape;731;g242a98df4e4_0_74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32" name="Google Shape;732;g242a98df4e4_0_74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33" name="Google Shape;733;g242a98df4e4_0_74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Conclusion</a:t>
            </a:r>
            <a:endParaRPr b="1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Detailed progress summary for business close support measurement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Prepare for the final report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242a98df4e4_0_74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  <p:pic>
        <p:nvPicPr>
          <p:cNvPr id="735" name="Google Shape;735;g242a98df4e4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82" y="1762075"/>
            <a:ext cx="569530" cy="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242a98df4e4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082" y="2879800"/>
            <a:ext cx="569530" cy="4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41bcdcfea8_0_14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close support measurement</a:t>
            </a:r>
            <a:endParaRPr/>
          </a:p>
        </p:txBody>
      </p:sp>
      <p:sp>
        <p:nvSpPr>
          <p:cNvPr id="743" name="Google Shape;743;g241bcdcfea8_0_14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44" name="Google Shape;744;g241bcdcfea8_0_14"/>
          <p:cNvSpPr txBox="1"/>
          <p:nvPr/>
        </p:nvSpPr>
        <p:spPr>
          <a:xfrm>
            <a:off x="215050" y="1762075"/>
            <a:ext cx="86631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5" name="Google Shape;745;g241bcdcfea8_0_14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Limitations</a:t>
            </a:r>
            <a:r>
              <a:rPr b="1" lang="en-US"/>
              <a:t> and </a:t>
            </a:r>
            <a:r>
              <a:rPr b="1" lang="en-US"/>
              <a:t>future</a:t>
            </a:r>
            <a:r>
              <a:rPr b="1" lang="en-US"/>
              <a:t> work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241bcdcfea8_0_14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ecbcdd2a2_0_7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we did in the first seven weeks</a:t>
            </a:r>
            <a:endParaRPr/>
          </a:p>
        </p:txBody>
      </p:sp>
      <p:sp>
        <p:nvSpPr>
          <p:cNvPr id="172" name="Google Shape;172;g21ecbcdd2a2_0_7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73" name="Google Shape;173;g21ecbcdd2a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50" y="956702"/>
            <a:ext cx="7043903" cy="55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/>
          <p:nvPr>
            <p:ph type="title"/>
          </p:nvPr>
        </p:nvSpPr>
        <p:spPr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/>
              <a:t>Thank you !!!</a:t>
            </a:r>
            <a:endParaRPr/>
          </a:p>
        </p:txBody>
      </p:sp>
      <p:sp>
        <p:nvSpPr>
          <p:cNvPr id="752" name="Google Shape;752;p14"/>
          <p:cNvSpPr txBox="1"/>
          <p:nvPr>
            <p:ph idx="1" type="body"/>
          </p:nvPr>
        </p:nvSpPr>
        <p:spPr>
          <a:xfrm>
            <a:off x="250824" y="1620838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53" name="Google Shape;753;p14"/>
          <p:cNvSpPr txBox="1"/>
          <p:nvPr>
            <p:ph idx="2" type="body"/>
          </p:nvPr>
        </p:nvSpPr>
        <p:spPr>
          <a:xfrm>
            <a:off x="250825" y="1268413"/>
            <a:ext cx="8662988" cy="485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754" name="Google Shape;7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209675"/>
            <a:ext cx="474345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2a98dee7b_0_5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we did in the first seven weeks</a:t>
            </a:r>
            <a:endParaRPr/>
          </a:p>
        </p:txBody>
      </p:sp>
      <p:sp>
        <p:nvSpPr>
          <p:cNvPr id="180" name="Google Shape;180;g242a98dee7b_0_5"/>
          <p:cNvSpPr txBox="1"/>
          <p:nvPr>
            <p:ph idx="2" type="body"/>
          </p:nvPr>
        </p:nvSpPr>
        <p:spPr>
          <a:xfrm>
            <a:off x="250825" y="1268413"/>
            <a:ext cx="8663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81" name="Google Shape;181;g242a98dee7b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88" y="1268413"/>
            <a:ext cx="5773020" cy="479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166a693a9_0_28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Logical Construction of Tourism Topic</a:t>
            </a:r>
            <a:endParaRPr/>
          </a:p>
        </p:txBody>
      </p:sp>
      <p:sp>
        <p:nvSpPr>
          <p:cNvPr id="188" name="Google Shape;188;g22166a693a9_0_28"/>
          <p:cNvSpPr txBox="1"/>
          <p:nvPr>
            <p:ph idx="1" type="body"/>
          </p:nvPr>
        </p:nvSpPr>
        <p:spPr>
          <a:xfrm>
            <a:off x="95500" y="1928750"/>
            <a:ext cx="8565900" cy="5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Think about structure of tourism topic (Throughout the project)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Data collection (W8-W9)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Visualization (W9)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Modelling &amp; Modelling improvement (W9 - W12) 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Collect tourism support programs (W10 - W11)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Think about tourism support recommendations (W10 - W12)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166a693a9_0_35"/>
          <p:cNvSpPr txBox="1"/>
          <p:nvPr>
            <p:ph type="title"/>
          </p:nvPr>
        </p:nvSpPr>
        <p:spPr>
          <a:xfrm>
            <a:off x="431800" y="1254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Think about structure of tourism topic (Throughout the project)</a:t>
            </a:r>
            <a:endParaRPr/>
          </a:p>
        </p:txBody>
      </p:sp>
      <p:sp>
        <p:nvSpPr>
          <p:cNvPr id="195" name="Google Shape;195;g22166a693a9_0_35"/>
          <p:cNvSpPr txBox="1"/>
          <p:nvPr>
            <p:ph idx="1" type="body"/>
          </p:nvPr>
        </p:nvSpPr>
        <p:spPr>
          <a:xfrm>
            <a:off x="182024" y="1384463"/>
            <a:ext cx="86631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Do more researches about tourism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Which part needs data or literatures to support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How to connect tourism and business close</a:t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</p:txBody>
      </p:sp>
      <p:pic>
        <p:nvPicPr>
          <p:cNvPr id="196" name="Google Shape;196;g22166a693a9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36" y="3302375"/>
            <a:ext cx="7122526" cy="301385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6000000" dist="1143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PT-template-standard_August15">
  <a:themeElements>
    <a:clrScheme name="The University of Sydney_Color Theme">
      <a:dk1>
        <a:srgbClr val="000000"/>
      </a:dk1>
      <a:lt1>
        <a:srgbClr val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2015-01-08T03:10:23Z</dcterms:created>
  <dc:creator>Davy Chileshe</dc:creator>
</cp:coreProperties>
</file>